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9" r:id="rId2"/>
    <p:sldId id="442" r:id="rId3"/>
    <p:sldId id="524" r:id="rId4"/>
    <p:sldId id="526" r:id="rId5"/>
    <p:sldId id="527" r:id="rId6"/>
    <p:sldId id="520" r:id="rId7"/>
    <p:sldId id="510" r:id="rId8"/>
    <p:sldId id="469" r:id="rId9"/>
    <p:sldId id="521" r:id="rId10"/>
    <p:sldId id="518" r:id="rId11"/>
    <p:sldId id="522" r:id="rId12"/>
  </p:sldIdLst>
  <p:sldSz cx="12192000" cy="6858000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7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63F"/>
    <a:srgbClr val="3F2F7F"/>
    <a:srgbClr val="00853E"/>
    <a:srgbClr val="ADBE00"/>
    <a:srgbClr val="91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8" y="252"/>
      </p:cViewPr>
      <p:guideLst>
        <p:guide orient="horz" pos="2228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762" tIns="45882" rIns="91762" bIns="45882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762" tIns="45882" rIns="91762" bIns="45882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762" tIns="45882" rIns="91762" bIns="45882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762" tIns="45882" rIns="91762" bIns="45882" rtlCol="0" anchor="b"/>
          <a:lstStyle>
            <a:lvl1pPr algn="r">
              <a:defRPr sz="1200"/>
            </a:lvl1pPr>
          </a:lstStyle>
          <a:p>
            <a:fld id="{FE59DED0-9999-463D-BF3D-BED7C7F7DD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942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762" tIns="45882" rIns="91762" bIns="45882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762" tIns="45882" rIns="91762" bIns="45882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2" tIns="45882" rIns="91762" bIns="45882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7"/>
            <a:ext cx="5486400" cy="3660458"/>
          </a:xfrm>
          <a:prstGeom prst="rect">
            <a:avLst/>
          </a:prstGeom>
        </p:spPr>
        <p:txBody>
          <a:bodyPr vert="horz" lIns="91762" tIns="45882" rIns="91762" bIns="4588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762" tIns="45882" rIns="91762" bIns="45882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762" tIns="45882" rIns="91762" bIns="45882" rtlCol="0" anchor="b"/>
          <a:lstStyle>
            <a:lvl1pPr algn="r">
              <a:defRPr sz="1200"/>
            </a:lvl1pPr>
          </a:lstStyle>
          <a:p>
            <a:fld id="{6958BB79-7D69-42C6-812D-98C2E1C14F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922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16FE-E0F4-4837-A163-DD4CE101E4E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11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16FE-E0F4-4837-A163-DD4CE101E4E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79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16FE-E0F4-4837-A163-DD4CE101E4E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12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16FE-E0F4-4837-A163-DD4CE101E4E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99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3"/>
          <p:cNvSpPr txBox="1">
            <a:spLocks/>
          </p:cNvSpPr>
          <p:nvPr userDrawn="1"/>
        </p:nvSpPr>
        <p:spPr>
          <a:xfrm>
            <a:off x="11551557" y="5695270"/>
            <a:ext cx="468085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485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3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81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058A-9DE5-49C6-8F12-F40483FCF1EB}" type="datetimeFigureOut">
              <a:rPr lang="es-MX" smtClean="0"/>
              <a:t>29/11/2018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90F52D-A482-4399-8DB6-D2A6EE591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10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07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514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663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172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69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5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241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número de diapositiva 3"/>
          <p:cNvSpPr txBox="1">
            <a:spLocks/>
          </p:cNvSpPr>
          <p:nvPr userDrawn="1"/>
        </p:nvSpPr>
        <p:spPr>
          <a:xfrm>
            <a:off x="11353801" y="5695270"/>
            <a:ext cx="665842" cy="365125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1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16D373-4EFB-4A29-9A03-95D3FE898E5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52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54315" y="71981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54715" y="71981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9" name="Rectángulo 18"/>
          <p:cNvSpPr/>
          <p:nvPr userDrawn="1"/>
        </p:nvSpPr>
        <p:spPr>
          <a:xfrm>
            <a:off x="0" y="6407149"/>
            <a:ext cx="12217400" cy="4689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" descr="cid:image003.jpg@01CE774E.17D73FA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241844"/>
            <a:ext cx="171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2"/>
          <p:cNvCxnSpPr/>
          <p:nvPr userDrawn="1"/>
        </p:nvCxnSpPr>
        <p:spPr>
          <a:xfrm>
            <a:off x="-25400" y="6146800"/>
            <a:ext cx="12217400" cy="145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 userDrawn="1"/>
        </p:nvCxnSpPr>
        <p:spPr>
          <a:xfrm>
            <a:off x="-25400" y="6096000"/>
            <a:ext cx="12217400" cy="145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 userDrawn="1"/>
        </p:nvCxnSpPr>
        <p:spPr>
          <a:xfrm>
            <a:off x="-12700" y="6362700"/>
            <a:ext cx="12217400" cy="145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-12700" y="6311900"/>
            <a:ext cx="12217400" cy="145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 userDrawn="1"/>
        </p:nvCxnSpPr>
        <p:spPr>
          <a:xfrm>
            <a:off x="-12700" y="6261100"/>
            <a:ext cx="12217400" cy="145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-12700" y="6210300"/>
            <a:ext cx="12217400" cy="1451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n 2" descr="cid:image004.png@01CE774E.17D73FA0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681" y="241844"/>
            <a:ext cx="674197" cy="5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4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9" descr="SEP_horizontal_ALTA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3715" b="36955"/>
          <a:stretch>
            <a:fillRect/>
          </a:stretch>
        </p:blipFill>
        <p:spPr bwMode="auto">
          <a:xfrm>
            <a:off x="768927" y="342900"/>
            <a:ext cx="2452255" cy="8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97943" y="950703"/>
            <a:ext cx="67370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r"/>
                <a:tab pos="2806700" algn="ctr"/>
                <a:tab pos="5611813" algn="r"/>
                <a:tab pos="6242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r"/>
                <a:tab pos="2806700" algn="ctr"/>
                <a:tab pos="5611813" algn="r"/>
                <a:tab pos="6242050" algn="r"/>
              </a:tabLst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Integral de Fortalecimiento Institucional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s-MX" altLang="es-MX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r"/>
                <a:tab pos="2806700" algn="ctr"/>
                <a:tab pos="5611813" algn="r"/>
                <a:tab pos="6242050" algn="r"/>
              </a:tabLst>
            </a:pPr>
            <a:r>
              <a:rPr kumimoji="0" lang="es-MX" altLang="es-MX" sz="1200" i="0" u="none" strike="noStrike" cap="none" normalizeH="0" baseline="0" dirty="0" smtClean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Coordinación General de Universidades Tecnológicas y Politécnicas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r"/>
                <a:tab pos="2806700" algn="ctr"/>
                <a:tab pos="5611813" algn="r"/>
                <a:tab pos="6242050" algn="r"/>
              </a:tabLst>
            </a:pPr>
            <a:r>
              <a:rPr kumimoji="0" lang="es-MX" altLang="es-MX" sz="1200" i="0" u="none" strike="noStrike" cap="none" normalizeH="0" baseline="0" dirty="0" smtClean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Coordinación de Planeación y Gestión Administrativa	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r"/>
                <a:tab pos="2806700" algn="ctr"/>
                <a:tab pos="5611813" algn="r"/>
                <a:tab pos="6242050" algn="r"/>
              </a:tabLst>
            </a:pPr>
            <a:r>
              <a:rPr kumimoji="0" lang="es-MX" altLang="es-MX" sz="1200" i="0" u="none" strike="noStrike" cap="none" normalizeH="0" baseline="0" dirty="0" smtClean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de Planeación, Evaluación e Informática</a:t>
            </a:r>
            <a:endParaRPr kumimoji="0" lang="es-MX" altLang="es-MX" sz="1200" i="0" u="none" strike="noStrike" cap="none" normalizeH="0" baseline="0" dirty="0" smtClean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r"/>
                <a:tab pos="2806700" algn="ctr"/>
                <a:tab pos="5611813" algn="r"/>
                <a:tab pos="6242050" algn="r"/>
              </a:tabLst>
            </a:pPr>
            <a:r>
              <a:rPr kumimoji="0" lang="es-MX" altLang="es-MX" sz="800" b="1" i="0" u="none" strike="noStrike" cap="none" normalizeH="0" baseline="0" dirty="0" smtClean="0">
                <a:ln>
                  <a:noFill/>
                </a:ln>
                <a:solidFill>
                  <a:srgbClr val="777772"/>
                </a:solidFill>
                <a:effectLst/>
                <a:latin typeface="Adobe Caslon Pro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95054" y="3151737"/>
            <a:ext cx="8593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Contexto para la operación de la </a:t>
            </a:r>
          </a:p>
          <a:p>
            <a:pPr algn="ctr" defTabSz="457200">
              <a:defRPr/>
            </a:pP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Contraloría Social, </a:t>
            </a:r>
          </a:p>
          <a:p>
            <a:pPr algn="ctr" defTabSz="457200">
              <a:defRPr/>
            </a:pP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en el marco del </a:t>
            </a:r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PRODEP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805375" y="214111"/>
            <a:ext cx="1386625" cy="850733"/>
            <a:chOff x="0" y="0"/>
            <a:chExt cx="3181350" cy="200977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77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90057" y="272734"/>
            <a:ext cx="6710362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/>
              <a:t>Programa Anual </a:t>
            </a:r>
            <a:r>
              <a:rPr lang="es-MX" sz="2400" b="1" dirty="0" smtClean="0"/>
              <a:t>de </a:t>
            </a:r>
            <a:r>
              <a:rPr lang="es-MX" sz="2400" b="1" dirty="0"/>
              <a:t>Trabajo de Contraloría Social (</a:t>
            </a:r>
            <a:r>
              <a:rPr lang="es-MX" sz="2400" b="1" dirty="0" smtClean="0"/>
              <a:t>PTCS)</a:t>
            </a:r>
            <a:endParaRPr lang="es-ES" sz="2400" b="1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10805375" y="226990"/>
            <a:ext cx="1386625" cy="850733"/>
            <a:chOff x="0" y="0"/>
            <a:chExt cx="3181350" cy="200977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2480121" y="1365161"/>
            <a:ext cx="7539642" cy="4597757"/>
            <a:chOff x="0" y="0"/>
            <a:chExt cx="2724150" cy="30956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46" t="23244" r="24814" b="9741"/>
            <a:stretch/>
          </p:blipFill>
          <p:spPr bwMode="auto">
            <a:xfrm>
              <a:off x="0" y="0"/>
              <a:ext cx="2724150" cy="211455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75" t="35924" r="17855" b="32682"/>
            <a:stretch/>
          </p:blipFill>
          <p:spPr bwMode="auto">
            <a:xfrm>
              <a:off x="9525" y="2105025"/>
              <a:ext cx="2714625" cy="99060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3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90057" y="272734"/>
            <a:ext cx="6710362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 smtClean="0"/>
              <a:t>PTCS de UPGTO </a:t>
            </a:r>
            <a:endParaRPr lang="es-ES" sz="2400" b="1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10805375" y="226990"/>
            <a:ext cx="1386625" cy="850733"/>
            <a:chOff x="0" y="0"/>
            <a:chExt cx="3181350" cy="200977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AutoShape 2" descr="Resultado de imagen para logo prod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9690" t="47887" r="55603" b="33416"/>
          <a:stretch/>
        </p:blipFill>
        <p:spPr>
          <a:xfrm>
            <a:off x="1098652" y="3749636"/>
            <a:ext cx="4107544" cy="19986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28" name="Picture 4" descr="Resultado de imagen para logo s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2" y="1077723"/>
            <a:ext cx="3782810" cy="19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esultado de imagen para logo cguty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Resultado de imagen para logo cguty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31" y="1140092"/>
            <a:ext cx="4107544" cy="1959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Resultado de imagen para logo u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12" descr="Resultado de imagen para logo u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" name="Imagen 15"/>
          <p:cNvPicPr/>
          <p:nvPr/>
        </p:nvPicPr>
        <p:blipFill rotWithShape="1">
          <a:blip r:embed="rId7"/>
          <a:srcRect l="23082" t="46488" r="58418" b="35097"/>
          <a:stretch/>
        </p:blipFill>
        <p:spPr bwMode="auto">
          <a:xfrm>
            <a:off x="6697831" y="3749636"/>
            <a:ext cx="4107544" cy="19986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06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655599" y="3894835"/>
            <a:ext cx="10856685" cy="232375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Concepto de Contraloría Social.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“Se reconoce a la Contraloría Social como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instancia que se encarga de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verificar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cumplimiento de las metas y la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correcta aplicación de los recursos públicos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asignados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las instancias ejecutoras, que para el caso es la UPGTO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Rectángulo redondeado 4"/>
          <p:cNvSpPr/>
          <p:nvPr/>
        </p:nvSpPr>
        <p:spPr>
          <a:xfrm>
            <a:off x="954314" y="669306"/>
            <a:ext cx="9872886" cy="29625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MX" sz="2000" dirty="0" smtClean="0">
              <a:latin typeface="Adobe Caslon Pro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MX" sz="2400" b="1" dirty="0" smtClean="0">
                <a:latin typeface="Adobe Caslon Pro" pitchFamily="18" charset="0"/>
              </a:rPr>
              <a:t>Atribuciones de la Secretaría de la Gestión Publica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dobe Caslon Pro" pitchFamily="18" charset="0"/>
              </a:rPr>
              <a:t>Establecer</a:t>
            </a:r>
            <a:r>
              <a:rPr lang="es-MX" sz="2000" dirty="0">
                <a:latin typeface="Adobe Caslon Pro" pitchFamily="18" charset="0"/>
              </a:rPr>
              <a:t>, coordinar y promover las estrategias para la implantación de la </a:t>
            </a:r>
            <a:r>
              <a:rPr lang="es-MX" sz="2000" b="1" dirty="0" smtClean="0">
                <a:latin typeface="Adobe Caslon Pro" pitchFamily="18" charset="0"/>
              </a:rPr>
              <a:t>Contraloría </a:t>
            </a:r>
            <a:r>
              <a:rPr lang="es-MX" sz="2000" b="1" dirty="0">
                <a:latin typeface="Adobe Caslon Pro" pitchFamily="18" charset="0"/>
              </a:rPr>
              <a:t>S</a:t>
            </a:r>
            <a:r>
              <a:rPr lang="es-MX" sz="2000" b="1" dirty="0" smtClean="0">
                <a:latin typeface="Adobe Caslon Pro" pitchFamily="18" charset="0"/>
              </a:rPr>
              <a:t>ocia</a:t>
            </a:r>
            <a:r>
              <a:rPr lang="es-MX" sz="2000" dirty="0" smtClean="0">
                <a:latin typeface="Adobe Caslon Pro" pitchFamily="18" charset="0"/>
              </a:rPr>
              <a:t>l </a:t>
            </a:r>
            <a:r>
              <a:rPr lang="es-MX" sz="2000" dirty="0">
                <a:latin typeface="Adobe Caslon Pro" pitchFamily="18" charset="0"/>
              </a:rPr>
              <a:t>en programas y recursos federales, así como dar seguimiento a su operación y evaluar el impacto de su aplicación.</a:t>
            </a:r>
          </a:p>
          <a:p>
            <a:pPr algn="just"/>
            <a:endParaRPr lang="es-MX" sz="12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805375" y="112432"/>
            <a:ext cx="1386625" cy="850733"/>
            <a:chOff x="0" y="0"/>
            <a:chExt cx="3181350" cy="200977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77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HvyruUjr14I/UfphTHkVskI/AAAAAAAAAB4/f4agUWDNxwI/s1600/balan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96" y="547549"/>
            <a:ext cx="6410620" cy="45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9" descr="SEP_horizontal_ALTA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3715" b="36955"/>
          <a:stretch>
            <a:fillRect/>
          </a:stretch>
        </p:blipFill>
        <p:spPr bwMode="auto">
          <a:xfrm>
            <a:off x="2222296" y="-20124"/>
            <a:ext cx="2452255" cy="8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http://st.depositphotos.com/2137445/2945/v/950/depositphotos_29458023-Golden-dollar-sig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1" y="4202877"/>
            <a:ext cx="1687132" cy="153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plenilunia.com/wp-content/uploads/2011/10/Signo-de-pes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13" y="4202877"/>
            <a:ext cx="1364131" cy="17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0805375" y="214111"/>
            <a:ext cx="1386625" cy="850733"/>
            <a:chOff x="0" y="0"/>
            <a:chExt cx="3181350" cy="200977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CuadroTexto 1"/>
          <p:cNvSpPr txBox="1"/>
          <p:nvPr/>
        </p:nvSpPr>
        <p:spPr>
          <a:xfrm>
            <a:off x="7796116" y="1632517"/>
            <a:ext cx="400594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/>
              <a:t>La Contraloría Social busca un equilibrio entre  el recurso autorizado y la correcta aplicación de éste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7448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9" descr="SEP_horizontal_ALTA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3715" b="36955"/>
          <a:stretch>
            <a:fillRect/>
          </a:stretch>
        </p:blipFill>
        <p:spPr bwMode="auto">
          <a:xfrm>
            <a:off x="0" y="0"/>
            <a:ext cx="2452255" cy="8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http://www.resuelto.com/wp-content/uploads/2014/11/3-estados-financieros-que-debes-saber-manejar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76" y="3148796"/>
            <a:ext cx="3220670" cy="215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encrypted-tbn3.gstatic.com/images?q=tbn:ANd9GcTQVykvSgd9_bysyUg8EFvlN9wjmyjThNRsq6FROAGfTAFkChb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58" y="425366"/>
            <a:ext cx="3112490" cy="27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10805375" y="188353"/>
            <a:ext cx="1386625" cy="850733"/>
            <a:chOff x="0" y="0"/>
            <a:chExt cx="3181350" cy="200977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upo 9"/>
          <p:cNvGrpSpPr/>
          <p:nvPr/>
        </p:nvGrpSpPr>
        <p:grpSpPr>
          <a:xfrm>
            <a:off x="301553" y="2571284"/>
            <a:ext cx="3041253" cy="2531094"/>
            <a:chOff x="0" y="0"/>
            <a:chExt cx="3181350" cy="200977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CuadroTexto 12"/>
          <p:cNvSpPr txBox="1"/>
          <p:nvPr/>
        </p:nvSpPr>
        <p:spPr>
          <a:xfrm>
            <a:off x="4043202" y="3269098"/>
            <a:ext cx="400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/>
              <a:t>La evidencia documental de tipo contable es la principal fuente de información para la Contraloría Social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0658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9" descr="SEP_horizontal_ALTA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3715" b="36955"/>
          <a:stretch>
            <a:fillRect/>
          </a:stretch>
        </p:blipFill>
        <p:spPr bwMode="auto">
          <a:xfrm>
            <a:off x="0" y="0"/>
            <a:ext cx="2452255" cy="8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ifi.sep.gob.mx/images/SE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81" y="3856525"/>
            <a:ext cx="3162300" cy="13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acienda.gob.mx/responsivo/img/cabeza_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2"/>
          <a:stretch/>
        </p:blipFill>
        <p:spPr bwMode="auto">
          <a:xfrm>
            <a:off x="1705005" y="1037245"/>
            <a:ext cx="2130252" cy="14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164477" y="3899259"/>
            <a:ext cx="22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FONDOS EXTRAORDIANRIOS 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561765" y="3257046"/>
            <a:ext cx="2272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PRODEP</a:t>
            </a:r>
          </a:p>
          <a:p>
            <a:r>
              <a:rPr lang="es-MX" sz="2800" b="1" dirty="0" smtClean="0"/>
              <a:t>FAM</a:t>
            </a:r>
          </a:p>
          <a:p>
            <a:r>
              <a:rPr lang="es-MX" sz="2800" b="1" dirty="0" smtClean="0"/>
              <a:t>PFCE</a:t>
            </a:r>
          </a:p>
          <a:p>
            <a:r>
              <a:rPr lang="es-MX" sz="2800" b="1" dirty="0" err="1" smtClean="0"/>
              <a:t>ProEXOES</a:t>
            </a:r>
            <a:endParaRPr lang="es-MX" sz="2800" b="1" dirty="0"/>
          </a:p>
        </p:txBody>
      </p:sp>
      <p:sp>
        <p:nvSpPr>
          <p:cNvPr id="6" name="Abrir llave 5"/>
          <p:cNvSpPr/>
          <p:nvPr/>
        </p:nvSpPr>
        <p:spPr>
          <a:xfrm>
            <a:off x="8989380" y="3128507"/>
            <a:ext cx="823431" cy="20729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abajo 6"/>
          <p:cNvSpPr/>
          <p:nvPr/>
        </p:nvSpPr>
        <p:spPr>
          <a:xfrm>
            <a:off x="2276301" y="2810815"/>
            <a:ext cx="575187" cy="714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abajo 13"/>
          <p:cNvSpPr/>
          <p:nvPr/>
        </p:nvSpPr>
        <p:spPr>
          <a:xfrm rot="16200000">
            <a:off x="5051435" y="3962435"/>
            <a:ext cx="575187" cy="714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4" name="Picture 8" descr="http://2.bp.blogspot.com/-gUA0yVODzvI/U2KKAd8yTYI/AAAAAAAAACg/O_2_zxtZElU/s1600/neces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60" y="636310"/>
            <a:ext cx="4164020" cy="24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0805375" y="186512"/>
            <a:ext cx="1386625" cy="850733"/>
            <a:chOff x="0" y="0"/>
            <a:chExt cx="3181350" cy="200977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9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398496" y="1460522"/>
            <a:ext cx="10955637" cy="4438430"/>
            <a:chOff x="200" y="440"/>
            <a:chExt cx="4846" cy="3075"/>
          </a:xfrm>
        </p:grpSpPr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1764" y="1677"/>
              <a:ext cx="1402" cy="1152"/>
            </a:xfrm>
            <a:prstGeom prst="hexagon">
              <a:avLst>
                <a:gd name="adj" fmla="val 31256"/>
                <a:gd name="vf" fmla="val 115470"/>
              </a:avLst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3910" tIns="46955" rIns="93910" bIns="46955" anchor="ctr"/>
            <a:lstStyle/>
            <a:p>
              <a:pPr algn="ctr" defTabSz="939800" eaLnBrk="0" hangingPunct="0">
                <a:defRPr/>
              </a:pPr>
              <a:r>
                <a:rPr lang="es-MX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endPara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defTabSz="939800" eaLnBrk="0" hangingPunct="0">
                <a:defRPr/>
              </a:pPr>
              <a:r>
                <a:rPr lang="es-MX" b="1" dirty="0" smtClean="0">
                  <a:solidFill>
                    <a:schemeClr val="bg1"/>
                  </a:solidFill>
                  <a:latin typeface="Arial" charset="0"/>
                </a:rPr>
                <a:t>Comités de CS</a:t>
              </a:r>
              <a:endParaRPr lang="es-ES_tradnl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200" y="440"/>
              <a:ext cx="1402" cy="1152"/>
            </a:xfrm>
            <a:prstGeom prst="hexagon">
              <a:avLst>
                <a:gd name="adj" fmla="val 30425"/>
                <a:gd name="vf" fmla="val 115470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910" tIns="46955" rIns="93910" bIns="46955" anchor="ctr"/>
            <a:lstStyle>
              <a:lvl1pPr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_tradnl" altLang="es-MX" sz="1200" b="1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00" y="741"/>
              <a:ext cx="1433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1800" b="1" dirty="0"/>
                <a:t>Secretaría de la Función </a:t>
              </a:r>
              <a:r>
                <a:rPr lang="es-MX" altLang="es-MX" sz="1800" b="1" dirty="0" smtClean="0"/>
                <a:t>Pública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1800" b="1" dirty="0" smtClean="0"/>
                <a:t>SGP</a:t>
              </a:r>
              <a:endParaRPr lang="es-ES" altLang="es-MX" sz="1800" b="1" dirty="0"/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1890" y="1380"/>
              <a:ext cx="1401" cy="1152"/>
            </a:xfrm>
            <a:prstGeom prst="hexagon">
              <a:avLst>
                <a:gd name="adj" fmla="val 30404"/>
                <a:gd name="vf" fmla="val 115470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910" tIns="46955" rIns="93910" bIns="46955" anchor="ctr"/>
            <a:lstStyle>
              <a:lvl1pPr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 sz="1200" b="1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004" y="1677"/>
              <a:ext cx="121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altLang="es-MX" sz="1800" b="1" dirty="0"/>
                <a:t>Instancias </a:t>
              </a:r>
              <a:r>
                <a:rPr lang="es-MX" altLang="es-MX" sz="1800" b="1" dirty="0" smtClean="0"/>
                <a:t>Normativas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altLang="es-MX" sz="1800" b="1" dirty="0" err="1" smtClean="0"/>
                <a:t>CGUTyP</a:t>
              </a:r>
              <a:endParaRPr lang="es-ES_tradnl" altLang="es-MX" sz="1700" b="1" dirty="0"/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3653" y="2363"/>
              <a:ext cx="1393" cy="1152"/>
            </a:xfrm>
            <a:prstGeom prst="hexagon">
              <a:avLst>
                <a:gd name="adj" fmla="val 30425"/>
                <a:gd name="vf" fmla="val 115470"/>
              </a:avLst>
            </a:prstGeom>
            <a:solidFill>
              <a:srgbClr val="007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910" tIns="46955" rIns="93910" bIns="46955" anchor="ctr"/>
            <a:lstStyle>
              <a:lvl1pPr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398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39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MX" altLang="es-MX" sz="1200" b="1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3806" y="2697"/>
              <a:ext cx="112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MX" altLang="es-MX" sz="1800" b="1" dirty="0" smtClean="0"/>
                <a:t>Instancias Ejecutores</a:t>
              </a:r>
            </a:p>
            <a:p>
              <a:pPr algn="ctr"/>
              <a:endParaRPr lang="es-MX" altLang="es-MX" sz="1800" b="1" dirty="0" smtClean="0"/>
            </a:p>
            <a:p>
              <a:pPr algn="ctr"/>
              <a:r>
                <a:rPr lang="es-MX" altLang="es-MX" sz="1800" b="1" dirty="0" smtClean="0"/>
                <a:t>UPGTO</a:t>
              </a:r>
              <a:endParaRPr lang="es-MX" altLang="es-MX" sz="1800" b="1" dirty="0"/>
            </a:p>
          </p:txBody>
        </p:sp>
      </p:grp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436884" y="845099"/>
            <a:ext cx="8386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2800" b="1" dirty="0" smtClean="0"/>
              <a:t>Instancias que participan en general</a:t>
            </a:r>
            <a:endParaRPr lang="es-ES" altLang="es-MX" sz="2800" b="1" dirty="0"/>
          </a:p>
        </p:txBody>
      </p:sp>
      <p:pic>
        <p:nvPicPr>
          <p:cNvPr id="51" name="Imagen 9" descr="SEP_horizontal_ALTA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23715" b="36955"/>
          <a:stretch>
            <a:fillRect/>
          </a:stretch>
        </p:blipFill>
        <p:spPr bwMode="auto">
          <a:xfrm>
            <a:off x="768927" y="83125"/>
            <a:ext cx="2452255" cy="8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izquierda y derecha 7"/>
          <p:cNvSpPr/>
          <p:nvPr/>
        </p:nvSpPr>
        <p:spPr>
          <a:xfrm rot="1907038">
            <a:off x="3333297" y="2551551"/>
            <a:ext cx="1190747" cy="7196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Flecha izquierda y derecha 33"/>
          <p:cNvSpPr/>
          <p:nvPr/>
        </p:nvSpPr>
        <p:spPr>
          <a:xfrm rot="1907038">
            <a:off x="7158502" y="4026236"/>
            <a:ext cx="1190747" cy="7196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" name="Grupo 13"/>
          <p:cNvGrpSpPr/>
          <p:nvPr/>
        </p:nvGrpSpPr>
        <p:grpSpPr>
          <a:xfrm>
            <a:off x="10748677" y="255976"/>
            <a:ext cx="1386625" cy="850733"/>
            <a:chOff x="0" y="0"/>
            <a:chExt cx="3181350" cy="200977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78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008438" y="766762"/>
            <a:ext cx="4392612" cy="5032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dirty="0" smtClean="0">
                <a:solidFill>
                  <a:schemeClr val="tx1"/>
                </a:solidFill>
                <a:latin typeface="Arial" charset="0"/>
              </a:rPr>
              <a:t>Comités </a:t>
            </a:r>
            <a:r>
              <a:rPr lang="es-MX" altLang="es-MX" sz="2000" dirty="0">
                <a:solidFill>
                  <a:schemeClr val="tx1"/>
                </a:solidFill>
                <a:latin typeface="Arial" charset="0"/>
              </a:rPr>
              <a:t>de Contraloría Social</a:t>
            </a:r>
            <a:endParaRPr lang="es-ES" altLang="es-MX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031586" y="2209380"/>
            <a:ext cx="1512887" cy="2873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800" dirty="0">
                <a:solidFill>
                  <a:schemeClr val="tx1"/>
                </a:solidFill>
                <a:latin typeface="Arial" charset="0"/>
              </a:rPr>
              <a:t>actividades</a:t>
            </a:r>
            <a:endParaRPr lang="es-ES" altLang="es-MX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941071" y="2220810"/>
            <a:ext cx="1512888" cy="287337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800" dirty="0">
                <a:solidFill>
                  <a:schemeClr val="tx1"/>
                </a:solidFill>
                <a:latin typeface="Arial" charset="0"/>
              </a:rPr>
              <a:t>integrado</a:t>
            </a:r>
            <a:endParaRPr lang="es-ES" altLang="es-MX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636941" y="3167199"/>
            <a:ext cx="4284662" cy="2512384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Solicitar y difundir información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Difundir Padrón de Beneficiarios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Vigilar buen cumplimiento del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   programa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Atender quejas y denuncias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Registrar actividades y </a:t>
            </a:r>
            <a:r>
              <a:rPr lang="es-MX" altLang="es-MX" sz="1600" b="1" dirty="0" smtClean="0">
                <a:solidFill>
                  <a:schemeClr val="tx1"/>
                </a:solidFill>
                <a:latin typeface="Arial" charset="0"/>
              </a:rPr>
              <a:t>resultados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 smtClean="0">
                <a:solidFill>
                  <a:schemeClr val="tx1"/>
                </a:solidFill>
                <a:latin typeface="Arial" charset="0"/>
              </a:rPr>
              <a:t>Actualizar el SICS</a:t>
            </a:r>
            <a:endParaRPr lang="es-ES" altLang="es-MX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441972" y="3053938"/>
            <a:ext cx="2376487" cy="2873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dirty="0">
                <a:solidFill>
                  <a:schemeClr val="tx1"/>
                </a:solidFill>
                <a:latin typeface="Arial" charset="0"/>
              </a:rPr>
              <a:t>Mujeres y hombres</a:t>
            </a:r>
            <a:endParaRPr lang="es-ES" altLang="es-MX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819400" y="3863182"/>
            <a:ext cx="1512888" cy="28733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800" dirty="0">
                <a:solidFill>
                  <a:schemeClr val="tx1"/>
                </a:solidFill>
                <a:latin typeface="Arial" charset="0"/>
              </a:rPr>
              <a:t>Causas baja</a:t>
            </a:r>
            <a:endParaRPr lang="es-ES" altLang="es-MX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189559" y="4451974"/>
            <a:ext cx="2881312" cy="1366837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69696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808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Muerte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Separación voluntaria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Acuerdo de Comité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s-MX" altLang="es-MX" sz="1600" b="1" dirty="0">
                <a:solidFill>
                  <a:schemeClr val="tx1"/>
                </a:solidFill>
                <a:latin typeface="Arial" charset="0"/>
              </a:rPr>
              <a:t>Acuerdo Beneficiarios</a:t>
            </a:r>
            <a:endParaRPr lang="es-ES" altLang="es-MX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024563" y="1343027"/>
            <a:ext cx="0" cy="421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630216" y="1783116"/>
            <a:ext cx="51490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633693" y="2530493"/>
            <a:ext cx="0" cy="448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630216" y="1783116"/>
            <a:ext cx="0" cy="4018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630215" y="415052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8789013" y="2530493"/>
            <a:ext cx="0" cy="5979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8788030" y="1764406"/>
            <a:ext cx="0" cy="4018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3630215" y="3414729"/>
            <a:ext cx="0" cy="4484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0805375" y="226990"/>
            <a:ext cx="1386625" cy="850733"/>
            <a:chOff x="0" y="0"/>
            <a:chExt cx="3181350" cy="2009775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3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9362" y="602906"/>
            <a:ext cx="53287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Beneficios de la Contraloría Social </a:t>
            </a:r>
          </a:p>
        </p:txBody>
      </p:sp>
      <p:sp>
        <p:nvSpPr>
          <p:cNvPr id="4" name="4 Marcador de texto"/>
          <p:cNvSpPr txBox="1">
            <a:spLocks/>
          </p:cNvSpPr>
          <p:nvPr/>
        </p:nvSpPr>
        <p:spPr>
          <a:xfrm>
            <a:off x="1097272" y="1206239"/>
            <a:ext cx="10871200" cy="480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 </a:t>
            </a: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transparencia y la rendición de cuentas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 una corresponsabilidad entre el Estado y los beneficiarios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 la participación organizada de grupos vulnerables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 mejorar las obras y servicios públicos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</a:t>
            </a: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espacio de opinión y vigilancia sobre los programas de desarrollo social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Inhibe la corrupción, la discrecionalidad y el uso político de los programas públicos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 elementos para establecer estrategias de fiscalización 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 los vínculos de confianza entre el gobierno y sociedad y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rgbClr val="ADBE00"/>
              </a:buClr>
              <a:buFont typeface="Wingdings" panose="05000000000000000000" pitchFamily="2" charset="2"/>
              <a:buChar char="v"/>
            </a:pPr>
            <a:r>
              <a:rPr lang="es-ES_tradn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Atiende de manera organizada las </a:t>
            </a:r>
            <a:r>
              <a:rPr lang="es-ES_tradn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sociales </a:t>
            </a:r>
            <a:endParaRPr lang="es-MX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5" name="Grupo 4"/>
          <p:cNvGrpSpPr/>
          <p:nvPr/>
        </p:nvGrpSpPr>
        <p:grpSpPr>
          <a:xfrm>
            <a:off x="10805375" y="226990"/>
            <a:ext cx="1386625" cy="850733"/>
            <a:chOff x="0" y="0"/>
            <a:chExt cx="3181350" cy="200977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15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Rectángulo"/>
          <p:cNvSpPr>
            <a:spLocks noChangeArrowheads="1"/>
          </p:cNvSpPr>
          <p:nvPr/>
        </p:nvSpPr>
        <p:spPr bwMode="auto">
          <a:xfrm>
            <a:off x="1992313" y="2276476"/>
            <a:ext cx="741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2400" dirty="0"/>
              <a:t>La </a:t>
            </a:r>
            <a:r>
              <a:rPr lang="es-ES" altLang="es-MX" sz="2400" dirty="0" smtClean="0"/>
              <a:t>Contraloría </a:t>
            </a:r>
            <a:r>
              <a:rPr lang="es-ES" altLang="es-MX" sz="2400" dirty="0"/>
              <a:t>S</a:t>
            </a:r>
            <a:r>
              <a:rPr lang="es-ES" altLang="es-MX" sz="2400" dirty="0" smtClean="0"/>
              <a:t>ocial </a:t>
            </a:r>
            <a:r>
              <a:rPr lang="es-ES" altLang="es-MX" sz="2400" dirty="0"/>
              <a:t>establece las bases para la construcción de una cultura de transparencia en las Instituciones de todos los </a:t>
            </a:r>
            <a:r>
              <a:rPr lang="es-ES" altLang="es-MX" sz="2400" dirty="0" smtClean="0"/>
              <a:t>niveles.</a:t>
            </a:r>
            <a:endParaRPr lang="es-ES" altLang="es-MX" sz="2400" dirty="0"/>
          </a:p>
          <a:p>
            <a:pPr algn="just" eaLnBrk="1" hangingPunct="1"/>
            <a:endParaRPr lang="es-ES" altLang="es-MX" sz="2400" dirty="0"/>
          </a:p>
          <a:p>
            <a:pPr algn="just" eaLnBrk="1" hangingPunct="1"/>
            <a:r>
              <a:rPr lang="es-ES" altLang="es-MX" sz="2400" dirty="0"/>
              <a:t>Genera un intercambio de experiencias entre academia, organizaciones de la sociedad civil, autoridades federales y locales.</a:t>
            </a:r>
          </a:p>
        </p:txBody>
      </p:sp>
      <p:sp>
        <p:nvSpPr>
          <p:cNvPr id="51203" name="2 Rectángulo"/>
          <p:cNvSpPr>
            <a:spLocks noChangeArrowheads="1"/>
          </p:cNvSpPr>
          <p:nvPr/>
        </p:nvSpPr>
        <p:spPr bwMode="auto">
          <a:xfrm>
            <a:off x="4233237" y="871247"/>
            <a:ext cx="5327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s-MX" altLang="es-MX" sz="4400" b="1" dirty="0"/>
              <a:t>En resumen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805375" y="226990"/>
            <a:ext cx="1386625" cy="850733"/>
            <a:chOff x="0" y="0"/>
            <a:chExt cx="3181350" cy="200977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4" t="32602" r="67074" b="27550"/>
            <a:stretch/>
          </p:blipFill>
          <p:spPr bwMode="auto">
            <a:xfrm>
              <a:off x="695325" y="0"/>
              <a:ext cx="1481455" cy="1438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47394" r="6993" b="34795"/>
            <a:stretch/>
          </p:blipFill>
          <p:spPr bwMode="auto">
            <a:xfrm>
              <a:off x="0" y="1447800"/>
              <a:ext cx="3181350" cy="561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27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11666</TotalTime>
  <Words>313</Words>
  <Application>Microsoft Office PowerPoint</Application>
  <PresentationFormat>Panorámica</PresentationFormat>
  <Paragraphs>66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Adobe Caslon Pro</vt:lpstr>
      <vt:lpstr>Arial</vt:lpstr>
      <vt:lpstr>Arial Black</vt:lpstr>
      <vt:lpstr>Berlin Sans FB Demi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Becerril Aguilar Mario</dc:creator>
  <cp:lastModifiedBy>JOSE LUIS MARTINEZ MENDOZA</cp:lastModifiedBy>
  <cp:revision>525</cp:revision>
  <cp:lastPrinted>2015-04-23T16:52:57Z</cp:lastPrinted>
  <dcterms:created xsi:type="dcterms:W3CDTF">2014-05-20T21:26:50Z</dcterms:created>
  <dcterms:modified xsi:type="dcterms:W3CDTF">2018-11-30T00:49:41Z</dcterms:modified>
</cp:coreProperties>
</file>